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80" r:id="rId5"/>
    <p:sldId id="282" r:id="rId6"/>
    <p:sldId id="283" r:id="rId7"/>
    <p:sldId id="295" r:id="rId8"/>
    <p:sldId id="284" r:id="rId9"/>
    <p:sldId id="286" r:id="rId10"/>
    <p:sldId id="287" r:id="rId11"/>
    <p:sldId id="288" r:id="rId12"/>
    <p:sldId id="289" r:id="rId13"/>
    <p:sldId id="290" r:id="rId14"/>
    <p:sldId id="291" r:id="rId15"/>
    <p:sldId id="293"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42DF34-B717-472F-BC16-AE58769AFE45}" type="datetimeFigureOut">
              <a:rPr lang="en-IN" smtClean="0"/>
              <a:t>15-07-2024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A25AB-7175-4766-9699-E19B08CFA418}" type="slidenum">
              <a:rPr lang="en-IN" smtClean="0"/>
              <a:t>‹#›</a:t>
            </a:fld>
            <a:endParaRPr lang="en-IN"/>
          </a:p>
        </p:txBody>
      </p:sp>
    </p:spTree>
    <p:extLst>
      <p:ext uri="{BB962C8B-B14F-4D97-AF65-F5344CB8AC3E}">
        <p14:creationId xmlns:p14="http://schemas.microsoft.com/office/powerpoint/2010/main" val="3582326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7/15/2024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thanks-word-letters-scrabble-1804597/" TargetMode="External"/><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Project 2 </a:t>
            </a:r>
            <a:br>
              <a:rPr lang="en-US" sz="4000" dirty="0"/>
            </a:br>
            <a:r>
              <a:rPr lang="en-US" sz="4000" dirty="0"/>
              <a:t>DATA WRANGLING</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1600" dirty="0">
                <a:solidFill>
                  <a:srgbClr val="5792BA"/>
                </a:solidFill>
              </a:rPr>
              <a:t>Presented By </a:t>
            </a:r>
          </a:p>
          <a:p>
            <a:pPr algn="l"/>
            <a:r>
              <a:rPr lang="en-US" sz="2300" dirty="0">
                <a:solidFill>
                  <a:srgbClr val="5792BA"/>
                </a:solidFill>
              </a:rPr>
              <a:t>Priyanka Verma</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DE4F9-ACC6-1DAB-777A-E9972972EC5E}"/>
              </a:ext>
            </a:extLst>
          </p:cNvPr>
          <p:cNvSpPr>
            <a:spLocks noGrp="1"/>
          </p:cNvSpPr>
          <p:nvPr>
            <p:ph type="title"/>
          </p:nvPr>
        </p:nvSpPr>
        <p:spPr/>
        <p:txBody>
          <a:bodyPr/>
          <a:lstStyle/>
          <a:p>
            <a:r>
              <a:rPr lang="en-IN" i="1" dirty="0"/>
              <a:t>(6) Publishing </a:t>
            </a:r>
          </a:p>
        </p:txBody>
      </p:sp>
      <p:sp>
        <p:nvSpPr>
          <p:cNvPr id="3" name="Content Placeholder 2">
            <a:extLst>
              <a:ext uri="{FF2B5EF4-FFF2-40B4-BE49-F238E27FC236}">
                <a16:creationId xmlns:a16="http://schemas.microsoft.com/office/drawing/2014/main" id="{8BFDA60A-46E2-A10E-D741-F25B0C25FE49}"/>
              </a:ext>
            </a:extLst>
          </p:cNvPr>
          <p:cNvSpPr>
            <a:spLocks noGrp="1"/>
          </p:cNvSpPr>
          <p:nvPr>
            <p:ph idx="1"/>
          </p:nvPr>
        </p:nvSpPr>
        <p:spPr/>
        <p:txBody>
          <a:bodyPr>
            <a:normAutofit/>
          </a:bodyPr>
          <a:lstStyle/>
          <a:p>
            <a:pPr algn="just"/>
            <a:r>
              <a:rPr lang="en-IN" sz="2800" i="1" dirty="0">
                <a:solidFill>
                  <a:srgbClr val="00B0F0"/>
                </a:solidFill>
              </a:rPr>
              <a:t>Once our data is validated , we can publish it .This involves making it available to others within our organization for analysis. The  format we use to share the information – such as a written  report or electronic file – will depend on our data and the organization ‘s goals</a:t>
            </a:r>
            <a:r>
              <a:rPr lang="en-IN" sz="2800" dirty="0">
                <a:solidFill>
                  <a:srgbClr val="00B0F0"/>
                </a:solidFill>
              </a:rPr>
              <a:t>.</a:t>
            </a:r>
          </a:p>
        </p:txBody>
      </p:sp>
    </p:spTree>
    <p:extLst>
      <p:ext uri="{BB962C8B-B14F-4D97-AF65-F5344CB8AC3E}">
        <p14:creationId xmlns:p14="http://schemas.microsoft.com/office/powerpoint/2010/main" val="2714550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82AD-2D1D-5E2E-0C2E-5B2DF3D02B7C}"/>
              </a:ext>
            </a:extLst>
          </p:cNvPr>
          <p:cNvSpPr>
            <a:spLocks noGrp="1"/>
          </p:cNvSpPr>
          <p:nvPr>
            <p:ph type="title"/>
          </p:nvPr>
        </p:nvSpPr>
        <p:spPr/>
        <p:txBody>
          <a:bodyPr/>
          <a:lstStyle/>
          <a:p>
            <a:r>
              <a:rPr lang="en-IN" dirty="0"/>
              <a:t>	</a:t>
            </a:r>
            <a:r>
              <a:rPr lang="en-IN" i="1" dirty="0"/>
              <a:t>The Importance Of Data Wrangling</a:t>
            </a:r>
          </a:p>
        </p:txBody>
      </p:sp>
      <p:sp>
        <p:nvSpPr>
          <p:cNvPr id="3" name="Content Placeholder 2">
            <a:extLst>
              <a:ext uri="{FF2B5EF4-FFF2-40B4-BE49-F238E27FC236}">
                <a16:creationId xmlns:a16="http://schemas.microsoft.com/office/drawing/2014/main" id="{0171585A-B4F8-84AD-BCE4-1E80C4388DCC}"/>
              </a:ext>
            </a:extLst>
          </p:cNvPr>
          <p:cNvSpPr>
            <a:spLocks noGrp="1"/>
          </p:cNvSpPr>
          <p:nvPr>
            <p:ph idx="1"/>
          </p:nvPr>
        </p:nvSpPr>
        <p:spPr/>
        <p:txBody>
          <a:bodyPr/>
          <a:lstStyle/>
          <a:p>
            <a:pPr algn="just"/>
            <a:r>
              <a:rPr lang="en-IN" dirty="0">
                <a:solidFill>
                  <a:srgbClr val="00B0F0"/>
                </a:solidFill>
              </a:rPr>
              <a:t>Any analyses a business perform will ultimately be constrained by the data that informs them if data is incomplete ,unreliable ,or faulty ,then analyses will be too diminishing the value of any insights gleaned.</a:t>
            </a:r>
          </a:p>
          <a:p>
            <a:pPr algn="just"/>
            <a:r>
              <a:rPr lang="en-IN" dirty="0">
                <a:solidFill>
                  <a:srgbClr val="00B0F0"/>
                </a:solidFill>
              </a:rPr>
              <a:t>Data wrangling seeks to remove that by ensuring data is in are liable state before it’s analyzed and leveraged .This makes it a critical part of the analytical process</a:t>
            </a:r>
          </a:p>
        </p:txBody>
      </p:sp>
    </p:spTree>
    <p:extLst>
      <p:ext uri="{BB962C8B-B14F-4D97-AF65-F5344CB8AC3E}">
        <p14:creationId xmlns:p14="http://schemas.microsoft.com/office/powerpoint/2010/main" val="2996582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745C-FBD7-A712-1A61-95CDB97A75A4}"/>
              </a:ext>
            </a:extLst>
          </p:cNvPr>
          <p:cNvSpPr>
            <a:spLocks noGrp="1"/>
          </p:cNvSpPr>
          <p:nvPr>
            <p:ph type="title"/>
          </p:nvPr>
        </p:nvSpPr>
        <p:spPr/>
        <p:txBody>
          <a:bodyPr/>
          <a:lstStyle/>
          <a:p>
            <a:r>
              <a:rPr lang="en-IN" b="1" i="1" dirty="0">
                <a:solidFill>
                  <a:srgbClr val="FFFF00"/>
                </a:solidFill>
              </a:rPr>
              <a:t>Libraries that I use for data wrangling </a:t>
            </a:r>
          </a:p>
        </p:txBody>
      </p:sp>
      <p:pic>
        <p:nvPicPr>
          <p:cNvPr id="5" name="Content Placeholder 4">
            <a:extLst>
              <a:ext uri="{FF2B5EF4-FFF2-40B4-BE49-F238E27FC236}">
                <a16:creationId xmlns:a16="http://schemas.microsoft.com/office/drawing/2014/main" id="{453AEC54-7FD0-1BB4-21EF-47CBDFEE8F97}"/>
              </a:ext>
            </a:extLst>
          </p:cNvPr>
          <p:cNvPicPr>
            <a:picLocks noGrp="1" noChangeAspect="1"/>
          </p:cNvPicPr>
          <p:nvPr>
            <p:ph idx="1"/>
          </p:nvPr>
        </p:nvPicPr>
        <p:blipFill>
          <a:blip r:embed="rId2"/>
          <a:stretch>
            <a:fillRect/>
          </a:stretch>
        </p:blipFill>
        <p:spPr>
          <a:xfrm>
            <a:off x="914512" y="2935040"/>
            <a:ext cx="10326541" cy="2321605"/>
          </a:xfrm>
        </p:spPr>
      </p:pic>
      <p:pic>
        <p:nvPicPr>
          <p:cNvPr id="7" name="Picture 6">
            <a:extLst>
              <a:ext uri="{FF2B5EF4-FFF2-40B4-BE49-F238E27FC236}">
                <a16:creationId xmlns:a16="http://schemas.microsoft.com/office/drawing/2014/main" id="{0AE59937-A740-FFF8-B104-03744B28148D}"/>
              </a:ext>
            </a:extLst>
          </p:cNvPr>
          <p:cNvPicPr>
            <a:picLocks noChangeAspect="1"/>
          </p:cNvPicPr>
          <p:nvPr/>
        </p:nvPicPr>
        <p:blipFill>
          <a:blip r:embed="rId3"/>
          <a:stretch>
            <a:fillRect/>
          </a:stretch>
        </p:blipFill>
        <p:spPr>
          <a:xfrm>
            <a:off x="3975831" y="5256645"/>
            <a:ext cx="4229690" cy="1333686"/>
          </a:xfrm>
          <a:prstGeom prst="rect">
            <a:avLst/>
          </a:prstGeom>
        </p:spPr>
      </p:pic>
    </p:spTree>
    <p:extLst>
      <p:ext uri="{BB962C8B-B14F-4D97-AF65-F5344CB8AC3E}">
        <p14:creationId xmlns:p14="http://schemas.microsoft.com/office/powerpoint/2010/main" val="2142469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89A5-524D-7EE4-1F74-D905970DCD7D}"/>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C7C6F90D-097F-CA1C-A592-D04F3ED9E853}"/>
              </a:ext>
            </a:extLst>
          </p:cNvPr>
          <p:cNvSpPr>
            <a:spLocks noGrp="1"/>
          </p:cNvSpPr>
          <p:nvPr>
            <p:ph type="body" sz="half" idx="2"/>
          </p:nvPr>
        </p:nvSpPr>
        <p:spPr/>
        <p:txBody>
          <a:bodyPr/>
          <a:lstStyle/>
          <a:p>
            <a:endParaRPr lang="en-IN"/>
          </a:p>
        </p:txBody>
      </p:sp>
      <p:pic>
        <p:nvPicPr>
          <p:cNvPr id="8" name="Picture 7">
            <a:extLst>
              <a:ext uri="{FF2B5EF4-FFF2-40B4-BE49-F238E27FC236}">
                <a16:creationId xmlns:a16="http://schemas.microsoft.com/office/drawing/2014/main" id="{A893D0BC-677C-AD0D-27DA-D9ADAE5C3AE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81252"/>
            <a:ext cx="12192000" cy="6939252"/>
          </a:xfrm>
          <a:prstGeom prst="rect">
            <a:avLst/>
          </a:prstGeom>
        </p:spPr>
      </p:pic>
    </p:spTree>
    <p:extLst>
      <p:ext uri="{BB962C8B-B14F-4D97-AF65-F5344CB8AC3E}">
        <p14:creationId xmlns:p14="http://schemas.microsoft.com/office/powerpoint/2010/main" val="3294593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95A3-93EC-4E26-9C8C-1E1A456DF09F}"/>
              </a:ext>
            </a:extLst>
          </p:cNvPr>
          <p:cNvSpPr>
            <a:spLocks noGrp="1"/>
          </p:cNvSpPr>
          <p:nvPr>
            <p:ph type="title"/>
          </p:nvPr>
        </p:nvSpPr>
        <p:spPr/>
        <p:txBody>
          <a:bodyPr/>
          <a:lstStyle/>
          <a:p>
            <a:r>
              <a:rPr lang="en-US" dirty="0"/>
              <a:t>What is Data Wrangling?</a:t>
            </a:r>
            <a:endParaRPr lang="en-IN" dirty="0"/>
          </a:p>
        </p:txBody>
      </p:sp>
      <p:pic>
        <p:nvPicPr>
          <p:cNvPr id="6" name="Content Placeholder 5" descr="3D box skeletons">
            <a:extLst>
              <a:ext uri="{FF2B5EF4-FFF2-40B4-BE49-F238E27FC236}">
                <a16:creationId xmlns:a16="http://schemas.microsoft.com/office/drawing/2014/main" id="{690D13E4-1044-A620-ABBB-8395452F559E}"/>
              </a:ext>
            </a:extLst>
          </p:cNvPr>
          <p:cNvPicPr>
            <a:picLocks noGrp="1" noChangeAspect="1"/>
          </p:cNvPicPr>
          <p:nvPr>
            <p:ph idx="1"/>
          </p:nvPr>
        </p:nvPicPr>
        <p:blipFill>
          <a:blip r:embed="rId2"/>
          <a:stretch>
            <a:fillRect/>
          </a:stretch>
        </p:blipFill>
        <p:spPr>
          <a:xfrm>
            <a:off x="4856163" y="1012818"/>
            <a:ext cx="6411912" cy="4273564"/>
          </a:xfrm>
        </p:spPr>
      </p:pic>
      <p:sp>
        <p:nvSpPr>
          <p:cNvPr id="9" name="Text Placeholder 8">
            <a:extLst>
              <a:ext uri="{FF2B5EF4-FFF2-40B4-BE49-F238E27FC236}">
                <a16:creationId xmlns:a16="http://schemas.microsoft.com/office/drawing/2014/main" id="{DD2B35B9-6036-B01F-1ADD-76A71E123E96}"/>
              </a:ext>
            </a:extLst>
          </p:cNvPr>
          <p:cNvSpPr txBox="1">
            <a:spLocks noGrp="1"/>
          </p:cNvSpPr>
          <p:nvPr>
            <p:ph type="body" sz="half" idx="2"/>
          </p:nvPr>
        </p:nvSpPr>
        <p:spPr>
          <a:xfrm>
            <a:off x="914400" y="2673350"/>
            <a:ext cx="3706813" cy="1836208"/>
          </a:xfrm>
          <a:prstGeom prst="rect">
            <a:avLst/>
          </a:prstGeom>
          <a:noFill/>
        </p:spPr>
        <p:txBody>
          <a:bodyPr wrap="square">
            <a:spAutoFit/>
          </a:bodyPr>
          <a:lstStyle/>
          <a:p>
            <a:pPr>
              <a:lnSpc>
                <a:spcPct val="115000"/>
              </a:lnSpc>
              <a:spcBef>
                <a:spcPts val="1800"/>
              </a:spcBef>
              <a:spcAft>
                <a:spcPts val="600"/>
              </a:spcAft>
            </a:pPr>
            <a:r>
              <a:rPr lang="en-GB" sz="1800">
                <a:effectLst/>
                <a:latin typeface="Times New Roman" panose="02020603050405020304" pitchFamily="18" charset="0"/>
                <a:ea typeface="Times New Roman" panose="02020603050405020304" pitchFamily="18" charset="0"/>
              </a:rPr>
              <a:t>Technical </a:t>
            </a:r>
            <a:r>
              <a:rPr lang="en-GB" sz="1800" dirty="0">
                <a:effectLst/>
                <a:latin typeface="Times New Roman" panose="02020603050405020304" pitchFamily="18" charset="0"/>
                <a:ea typeface="Times New Roman" panose="02020603050405020304" pitchFamily="18" charset="0"/>
              </a:rPr>
              <a:t>Skills:</a:t>
            </a:r>
            <a:endParaRPr lang="en-IN" sz="1600" dirty="0">
              <a:effectLst/>
              <a:latin typeface="Arial" panose="020B0604020202020204" pitchFamily="34" charset="0"/>
              <a:ea typeface="Arial" panose="020B0604020202020204" pitchFamily="34" charset="0"/>
            </a:endParaRPr>
          </a:p>
          <a:p>
            <a:pPr marL="914400">
              <a:lnSpc>
                <a:spcPct val="115000"/>
              </a:lnSpc>
            </a:pPr>
            <a:r>
              <a:rPr lang="en-GB" sz="1800" dirty="0">
                <a:effectLst/>
                <a:latin typeface="Times New Roman" panose="02020603050405020304" pitchFamily="18" charset="0"/>
                <a:ea typeface="Times New Roman" panose="02020603050405020304" pitchFamily="18" charset="0"/>
              </a:rPr>
              <a:t>1. Data Acquisition </a:t>
            </a:r>
            <a:endParaRPr lang="en-IN" sz="1600" dirty="0">
              <a:effectLst/>
              <a:latin typeface="Arial" panose="020B0604020202020204" pitchFamily="34" charset="0"/>
              <a:ea typeface="Arial" panose="020B0604020202020204" pitchFamily="34" charset="0"/>
            </a:endParaRPr>
          </a:p>
          <a:p>
            <a:pPr marL="914400">
              <a:lnSpc>
                <a:spcPct val="115000"/>
              </a:lnSpc>
            </a:pPr>
            <a:r>
              <a:rPr lang="en-GB" sz="1800" dirty="0">
                <a:effectLst/>
                <a:latin typeface="Times New Roman" panose="02020603050405020304" pitchFamily="18" charset="0"/>
                <a:ea typeface="Times New Roman" panose="02020603050405020304" pitchFamily="18" charset="0"/>
              </a:rPr>
              <a:t>2. Data Wrangling</a:t>
            </a:r>
            <a:endParaRPr lang="en-IN" sz="1600" dirty="0">
              <a:effectLst/>
              <a:latin typeface="Arial" panose="020B0604020202020204" pitchFamily="34" charset="0"/>
              <a:ea typeface="Arial" panose="020B0604020202020204" pitchFamily="34" charset="0"/>
            </a:endParaRPr>
          </a:p>
          <a:p>
            <a:pPr algn="just">
              <a:lnSpc>
                <a:spcPct val="115000"/>
              </a:lnSpc>
              <a:spcBef>
                <a:spcPts val="1200"/>
              </a:spcBef>
            </a:pPr>
            <a:r>
              <a:rPr lang="en-GB" sz="1800" dirty="0">
                <a:effectLst/>
                <a:latin typeface="Times New Roman" panose="02020603050405020304" pitchFamily="18" charset="0"/>
                <a:ea typeface="Times New Roman" panose="02020603050405020304" pitchFamily="18" charset="0"/>
              </a:rPr>
              <a:t>            </a:t>
            </a:r>
            <a:endParaRPr lang="en-IN"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11967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653A6-4610-B401-A39D-39F800DCEB9E}"/>
              </a:ext>
            </a:extLst>
          </p:cNvPr>
          <p:cNvSpPr>
            <a:spLocks noGrp="1"/>
          </p:cNvSpPr>
          <p:nvPr>
            <p:ph type="title"/>
          </p:nvPr>
        </p:nvSpPr>
        <p:spPr/>
        <p:txBody>
          <a:bodyPr>
            <a:normAutofit/>
          </a:bodyPr>
          <a:lstStyle/>
          <a:p>
            <a:pPr algn="l"/>
            <a:r>
              <a:rPr lang="en-IN" sz="3600" b="1" i="1" dirty="0">
                <a:solidFill>
                  <a:srgbClr val="0070C0"/>
                </a:solidFill>
              </a:rPr>
              <a:t>What do you understand by data wrangling?</a:t>
            </a:r>
          </a:p>
        </p:txBody>
      </p:sp>
      <p:sp>
        <p:nvSpPr>
          <p:cNvPr id="3" name="Content Placeholder 2">
            <a:extLst>
              <a:ext uri="{FF2B5EF4-FFF2-40B4-BE49-F238E27FC236}">
                <a16:creationId xmlns:a16="http://schemas.microsoft.com/office/drawing/2014/main" id="{6E7143CA-B6A0-45BE-BE8A-5102B61A8D3A}"/>
              </a:ext>
            </a:extLst>
          </p:cNvPr>
          <p:cNvSpPr>
            <a:spLocks noGrp="1"/>
          </p:cNvSpPr>
          <p:nvPr>
            <p:ph idx="1"/>
          </p:nvPr>
        </p:nvSpPr>
        <p:spPr/>
        <p:txBody>
          <a:bodyPr/>
          <a:lstStyle/>
          <a:p>
            <a:pPr algn="just"/>
            <a:r>
              <a:rPr lang="en-IN" sz="2800" i="1" dirty="0">
                <a:solidFill>
                  <a:srgbClr val="FFC000"/>
                </a:solidFill>
              </a:rPr>
              <a:t>Data wrangling– also called data cleaning , data remediation , or data munging—refers to a variety of processes designed to transform raw data into more used formats .The exact method differ from project to depending on the data your ‘re  leveraging and the  goal you ‘re trying to achieve</a:t>
            </a:r>
            <a:r>
              <a:rPr lang="en-IN" i="1" dirty="0">
                <a:solidFill>
                  <a:srgbClr val="FFC000"/>
                </a:solidFill>
              </a:rPr>
              <a:t>.</a:t>
            </a:r>
          </a:p>
        </p:txBody>
      </p:sp>
      <p:sp>
        <p:nvSpPr>
          <p:cNvPr id="4" name="Text Placeholder 3">
            <a:extLst>
              <a:ext uri="{FF2B5EF4-FFF2-40B4-BE49-F238E27FC236}">
                <a16:creationId xmlns:a16="http://schemas.microsoft.com/office/drawing/2014/main" id="{E3F26E1F-EF00-57DB-737A-093053E00054}"/>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DF24DDE8-C8DB-3AA6-7CF8-FCEDDAED48C7}"/>
              </a:ext>
            </a:extLst>
          </p:cNvPr>
          <p:cNvPicPr>
            <a:picLocks noChangeAspect="1"/>
          </p:cNvPicPr>
          <p:nvPr/>
        </p:nvPicPr>
        <p:blipFill>
          <a:blip r:embed="rId2"/>
          <a:stretch>
            <a:fillRect/>
          </a:stretch>
        </p:blipFill>
        <p:spPr>
          <a:xfrm>
            <a:off x="913795" y="2673351"/>
            <a:ext cx="3706889" cy="3016250"/>
          </a:xfrm>
          <a:prstGeom prst="rect">
            <a:avLst/>
          </a:prstGeom>
        </p:spPr>
      </p:pic>
    </p:spTree>
    <p:extLst>
      <p:ext uri="{BB962C8B-B14F-4D97-AF65-F5344CB8AC3E}">
        <p14:creationId xmlns:p14="http://schemas.microsoft.com/office/powerpoint/2010/main" val="3836086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B26DF-D396-2481-790D-4D01DC10F08B}"/>
              </a:ext>
            </a:extLst>
          </p:cNvPr>
          <p:cNvPicPr>
            <a:picLocks noChangeAspect="1"/>
          </p:cNvPicPr>
          <p:nvPr/>
        </p:nvPicPr>
        <p:blipFill>
          <a:blip r:embed="rId2"/>
          <a:stretch>
            <a:fillRect/>
          </a:stretch>
        </p:blipFill>
        <p:spPr>
          <a:xfrm>
            <a:off x="904567" y="747252"/>
            <a:ext cx="10343535" cy="5338916"/>
          </a:xfrm>
          <a:prstGeom prst="rect">
            <a:avLst/>
          </a:prstGeom>
        </p:spPr>
      </p:pic>
    </p:spTree>
    <p:extLst>
      <p:ext uri="{BB962C8B-B14F-4D97-AF65-F5344CB8AC3E}">
        <p14:creationId xmlns:p14="http://schemas.microsoft.com/office/powerpoint/2010/main" val="1565173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00D7-4753-1858-634C-66EC5C323E64}"/>
              </a:ext>
            </a:extLst>
          </p:cNvPr>
          <p:cNvSpPr>
            <a:spLocks noGrp="1"/>
          </p:cNvSpPr>
          <p:nvPr>
            <p:ph type="title"/>
          </p:nvPr>
        </p:nvSpPr>
        <p:spPr/>
        <p:txBody>
          <a:bodyPr/>
          <a:lstStyle/>
          <a:p>
            <a:r>
              <a:rPr lang="en-IN" i="1" dirty="0"/>
              <a:t>Steps in Data Wrangling</a:t>
            </a:r>
          </a:p>
        </p:txBody>
      </p:sp>
      <p:sp>
        <p:nvSpPr>
          <p:cNvPr id="3" name="Content Placeholder 2">
            <a:extLst>
              <a:ext uri="{FF2B5EF4-FFF2-40B4-BE49-F238E27FC236}">
                <a16:creationId xmlns:a16="http://schemas.microsoft.com/office/drawing/2014/main" id="{6DF5468C-A7FE-FFE9-C146-F9EA5EF2E83A}"/>
              </a:ext>
            </a:extLst>
          </p:cNvPr>
          <p:cNvSpPr>
            <a:spLocks noGrp="1"/>
          </p:cNvSpPr>
          <p:nvPr>
            <p:ph idx="1"/>
          </p:nvPr>
        </p:nvSpPr>
        <p:spPr>
          <a:xfrm>
            <a:off x="4815617" y="501445"/>
            <a:ext cx="6411924" cy="5080001"/>
          </a:xfrm>
        </p:spPr>
        <p:txBody>
          <a:bodyPr/>
          <a:lstStyle/>
          <a:p>
            <a:pPr marL="494100" indent="-457200">
              <a:buFont typeface="+mj-lt"/>
              <a:buAutoNum type="arabicParenR"/>
            </a:pPr>
            <a:r>
              <a:rPr lang="en-IN" i="1" dirty="0"/>
              <a:t>Discovery</a:t>
            </a:r>
          </a:p>
          <a:p>
            <a:pPr marL="36900" indent="0" algn="just">
              <a:buNone/>
            </a:pPr>
            <a:r>
              <a:rPr lang="en-IN" i="1" dirty="0">
                <a:solidFill>
                  <a:srgbClr val="00B0F0"/>
                </a:solidFill>
              </a:rPr>
              <a:t>Discovery refers to the process of familiarizing yourself with data so we can conceptualize how we might use it .We can liken to looking in our refrigerator before cooking a meal to see what ingredients we have at our disposal.</a:t>
            </a:r>
          </a:p>
          <a:p>
            <a:pPr marL="36900" indent="0" algn="just">
              <a:buNone/>
            </a:pPr>
            <a:r>
              <a:rPr lang="en-IN" i="1" dirty="0">
                <a:solidFill>
                  <a:srgbClr val="00B0F0"/>
                </a:solidFill>
              </a:rPr>
              <a:t>  During this step we identify trends or patterns in data, along with obvious issues, such as missing or incomplete values that need to be addressed. This is an important step ,as it will inform every activity that comes afterward.</a:t>
            </a:r>
          </a:p>
        </p:txBody>
      </p:sp>
      <p:sp>
        <p:nvSpPr>
          <p:cNvPr id="4" name="Text Placeholder 3">
            <a:extLst>
              <a:ext uri="{FF2B5EF4-FFF2-40B4-BE49-F238E27FC236}">
                <a16:creationId xmlns:a16="http://schemas.microsoft.com/office/drawing/2014/main" id="{86FA8DBA-0FBA-74DF-9CD0-A88E6BBAF851}"/>
              </a:ext>
            </a:extLst>
          </p:cNvPr>
          <p:cNvSpPr>
            <a:spLocks noGrp="1"/>
          </p:cNvSpPr>
          <p:nvPr>
            <p:ph type="body" sz="half" idx="2"/>
          </p:nvPr>
        </p:nvSpPr>
        <p:spPr/>
        <p:txBody>
          <a:bodyPr/>
          <a:lstStyle/>
          <a:p>
            <a:pPr algn="just"/>
            <a:r>
              <a:rPr lang="en-IN" sz="2000" i="1" dirty="0">
                <a:solidFill>
                  <a:srgbClr val="92D050"/>
                </a:solidFill>
              </a:rPr>
              <a:t>Each data project requires a unique approach to ensure its final dataset is reliable and accessible .That being said several processes typically inform the approach These are commonly referred to as data wrangling steps or activities</a:t>
            </a:r>
            <a:r>
              <a:rPr lang="en-IN" i="1" dirty="0"/>
              <a:t>.</a:t>
            </a:r>
          </a:p>
        </p:txBody>
      </p:sp>
    </p:spTree>
    <p:extLst>
      <p:ext uri="{BB962C8B-B14F-4D97-AF65-F5344CB8AC3E}">
        <p14:creationId xmlns:p14="http://schemas.microsoft.com/office/powerpoint/2010/main" val="383357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DDFF0-35AC-8AED-3FFD-987293C61956}"/>
              </a:ext>
            </a:extLst>
          </p:cNvPr>
          <p:cNvSpPr>
            <a:spLocks noGrp="1"/>
          </p:cNvSpPr>
          <p:nvPr>
            <p:ph type="title"/>
          </p:nvPr>
        </p:nvSpPr>
        <p:spPr/>
        <p:txBody>
          <a:bodyPr/>
          <a:lstStyle/>
          <a:p>
            <a:r>
              <a:rPr lang="en-IN" i="1" dirty="0"/>
              <a:t>(2) Structuring </a:t>
            </a:r>
          </a:p>
        </p:txBody>
      </p:sp>
      <p:sp>
        <p:nvSpPr>
          <p:cNvPr id="3" name="Content Placeholder 2">
            <a:extLst>
              <a:ext uri="{FF2B5EF4-FFF2-40B4-BE49-F238E27FC236}">
                <a16:creationId xmlns:a16="http://schemas.microsoft.com/office/drawing/2014/main" id="{1212572F-8E4F-E125-FE7F-DE30C0DEB769}"/>
              </a:ext>
            </a:extLst>
          </p:cNvPr>
          <p:cNvSpPr>
            <a:spLocks noGrp="1"/>
          </p:cNvSpPr>
          <p:nvPr>
            <p:ph idx="1"/>
          </p:nvPr>
        </p:nvSpPr>
        <p:spPr/>
        <p:txBody>
          <a:bodyPr/>
          <a:lstStyle/>
          <a:p>
            <a:r>
              <a:rPr lang="en-IN" sz="2800" i="1" dirty="0">
                <a:solidFill>
                  <a:srgbClr val="00B0F0"/>
                </a:solidFill>
              </a:rPr>
              <a:t>Raw data is typically unusable in its raw state because it’s either incomplete or misormatted for its intended application .Data structuring is the process of taking raw data and transforming it to be more readily leveraged .The form of our data takes will depend on the analytical model we use to interpret it .</a:t>
            </a:r>
          </a:p>
          <a:p>
            <a:endParaRPr lang="en-IN" dirty="0"/>
          </a:p>
        </p:txBody>
      </p:sp>
    </p:spTree>
    <p:extLst>
      <p:ext uri="{BB962C8B-B14F-4D97-AF65-F5344CB8AC3E}">
        <p14:creationId xmlns:p14="http://schemas.microsoft.com/office/powerpoint/2010/main" val="290465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22B7C-A0BD-4FBF-7C43-0E05957E5B58}"/>
              </a:ext>
            </a:extLst>
          </p:cNvPr>
          <p:cNvSpPr>
            <a:spLocks noGrp="1"/>
          </p:cNvSpPr>
          <p:nvPr>
            <p:ph type="title"/>
          </p:nvPr>
        </p:nvSpPr>
        <p:spPr/>
        <p:txBody>
          <a:bodyPr/>
          <a:lstStyle/>
          <a:p>
            <a:r>
              <a:rPr lang="en-IN" i="1" dirty="0"/>
              <a:t>(3) Cleaning </a:t>
            </a:r>
          </a:p>
        </p:txBody>
      </p:sp>
      <p:sp>
        <p:nvSpPr>
          <p:cNvPr id="3" name="Content Placeholder 2">
            <a:extLst>
              <a:ext uri="{FF2B5EF4-FFF2-40B4-BE49-F238E27FC236}">
                <a16:creationId xmlns:a16="http://schemas.microsoft.com/office/drawing/2014/main" id="{E1F05BD1-3663-2B23-9F7E-1F84D32AF8AE}"/>
              </a:ext>
            </a:extLst>
          </p:cNvPr>
          <p:cNvSpPr>
            <a:spLocks noGrp="1"/>
          </p:cNvSpPr>
          <p:nvPr>
            <p:ph idx="1"/>
          </p:nvPr>
        </p:nvSpPr>
        <p:spPr/>
        <p:txBody>
          <a:bodyPr>
            <a:normAutofit/>
          </a:bodyPr>
          <a:lstStyle/>
          <a:p>
            <a:r>
              <a:rPr lang="en-IN" sz="2800" i="1" dirty="0">
                <a:solidFill>
                  <a:srgbClr val="00B0F0"/>
                </a:solidFill>
              </a:rPr>
              <a:t>Data cleaning is the process of removing inherent errors in data that might distort your analysis or render it less valuable .Cleaning  can come in different forms, including deleting empty cells or rows ,removing outliers, and standardizing inputs. The goals of data cleaning is to ensure there are no errors (or as few possible )that could influence your final analysis. </a:t>
            </a:r>
          </a:p>
        </p:txBody>
      </p:sp>
    </p:spTree>
    <p:extLst>
      <p:ext uri="{BB962C8B-B14F-4D97-AF65-F5344CB8AC3E}">
        <p14:creationId xmlns:p14="http://schemas.microsoft.com/office/powerpoint/2010/main" val="3333998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271E8-7F57-4DAC-81F3-CE2818FB3DC9}"/>
              </a:ext>
            </a:extLst>
          </p:cNvPr>
          <p:cNvSpPr>
            <a:spLocks noGrp="1"/>
          </p:cNvSpPr>
          <p:nvPr>
            <p:ph type="title"/>
          </p:nvPr>
        </p:nvSpPr>
        <p:spPr/>
        <p:txBody>
          <a:bodyPr/>
          <a:lstStyle/>
          <a:p>
            <a:r>
              <a:rPr lang="en-IN" i="1" dirty="0"/>
              <a:t>(4) Enriching</a:t>
            </a:r>
          </a:p>
        </p:txBody>
      </p:sp>
      <p:sp>
        <p:nvSpPr>
          <p:cNvPr id="3" name="Content Placeholder 2">
            <a:extLst>
              <a:ext uri="{FF2B5EF4-FFF2-40B4-BE49-F238E27FC236}">
                <a16:creationId xmlns:a16="http://schemas.microsoft.com/office/drawing/2014/main" id="{347E8D0B-73F3-9AA4-7768-5DA70A3E407C}"/>
              </a:ext>
            </a:extLst>
          </p:cNvPr>
          <p:cNvSpPr>
            <a:spLocks noGrp="1"/>
          </p:cNvSpPr>
          <p:nvPr>
            <p:ph idx="1"/>
          </p:nvPr>
        </p:nvSpPr>
        <p:spPr/>
        <p:txBody>
          <a:bodyPr/>
          <a:lstStyle/>
          <a:p>
            <a:pPr algn="just"/>
            <a:r>
              <a:rPr lang="en-IN" i="1" dirty="0">
                <a:solidFill>
                  <a:srgbClr val="00B0F0"/>
                </a:solidFill>
              </a:rPr>
              <a:t>Once we understand our existing data and have transformed it into a more usable state ,we must determine whether you have all of the data necessary for the project at hand .if not ,you may choose to enrich or augment your data by incorporating values from other datasets .For this reason ,its important to understand what data is available for use.</a:t>
            </a:r>
          </a:p>
          <a:p>
            <a:pPr algn="just"/>
            <a:r>
              <a:rPr lang="en-IN" i="1" dirty="0">
                <a:solidFill>
                  <a:srgbClr val="00B0F0"/>
                </a:solidFill>
              </a:rPr>
              <a:t>If we decide that enrichment is necessary ,we need to repeat the steps above for any new data .</a:t>
            </a:r>
          </a:p>
        </p:txBody>
      </p:sp>
    </p:spTree>
    <p:extLst>
      <p:ext uri="{BB962C8B-B14F-4D97-AF65-F5344CB8AC3E}">
        <p14:creationId xmlns:p14="http://schemas.microsoft.com/office/powerpoint/2010/main" val="3944862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21D89-4BCC-2751-4661-E87F2BF573E4}"/>
              </a:ext>
            </a:extLst>
          </p:cNvPr>
          <p:cNvSpPr>
            <a:spLocks noGrp="1"/>
          </p:cNvSpPr>
          <p:nvPr>
            <p:ph type="title"/>
          </p:nvPr>
        </p:nvSpPr>
        <p:spPr/>
        <p:txBody>
          <a:bodyPr/>
          <a:lstStyle/>
          <a:p>
            <a:r>
              <a:rPr lang="en-IN" dirty="0"/>
              <a:t>(5) Validating </a:t>
            </a:r>
          </a:p>
        </p:txBody>
      </p:sp>
      <p:sp>
        <p:nvSpPr>
          <p:cNvPr id="3" name="Content Placeholder 2">
            <a:extLst>
              <a:ext uri="{FF2B5EF4-FFF2-40B4-BE49-F238E27FC236}">
                <a16:creationId xmlns:a16="http://schemas.microsoft.com/office/drawing/2014/main" id="{D340471D-642B-A421-CA96-431AE2B3A4F7}"/>
              </a:ext>
            </a:extLst>
          </p:cNvPr>
          <p:cNvSpPr>
            <a:spLocks noGrp="1"/>
          </p:cNvSpPr>
          <p:nvPr>
            <p:ph idx="1"/>
          </p:nvPr>
        </p:nvSpPr>
        <p:spPr/>
        <p:txBody>
          <a:bodyPr/>
          <a:lstStyle/>
          <a:p>
            <a:pPr algn="just"/>
            <a:r>
              <a:rPr lang="en-IN" sz="2800" dirty="0">
                <a:solidFill>
                  <a:srgbClr val="00B0F0"/>
                </a:solidFill>
              </a:rPr>
              <a:t>Data validation refers to the process of verifying that your data is both consistent and of a high enough quality .During validation , we may discover issues we need to resolve or conclude that our data is ready to be analyzed. Validation is typically achieved through various automated processes and requires programming</a:t>
            </a:r>
            <a:r>
              <a:rPr lang="en-IN" dirty="0"/>
              <a:t>.</a:t>
            </a:r>
          </a:p>
        </p:txBody>
      </p:sp>
    </p:spTree>
    <p:extLst>
      <p:ext uri="{BB962C8B-B14F-4D97-AF65-F5344CB8AC3E}">
        <p14:creationId xmlns:p14="http://schemas.microsoft.com/office/powerpoint/2010/main" val="7549775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{C8E4F2AC-55DD-4C4F-8693-687A6F02DFBC}tf11665031_win32</Template>
  <TotalTime>171</TotalTime>
  <Words>641</Words>
  <Application>Microsoft Office PowerPoint</Application>
  <PresentationFormat>Widescreen</PresentationFormat>
  <Paragraphs>30</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Nova</vt:lpstr>
      <vt:lpstr>Arial Nova Light</vt:lpstr>
      <vt:lpstr>Calibri</vt:lpstr>
      <vt:lpstr>Times New Roman</vt:lpstr>
      <vt:lpstr>Wingdings 2</vt:lpstr>
      <vt:lpstr>SlateVTI</vt:lpstr>
      <vt:lpstr>Project 2  DATA WRANGLING</vt:lpstr>
      <vt:lpstr>What is Data Wrangling?</vt:lpstr>
      <vt:lpstr>What do you understand by data wrangling?</vt:lpstr>
      <vt:lpstr>PowerPoint Presentation</vt:lpstr>
      <vt:lpstr>Steps in Data Wrangling</vt:lpstr>
      <vt:lpstr>(2) Structuring </vt:lpstr>
      <vt:lpstr>(3) Cleaning </vt:lpstr>
      <vt:lpstr>(4) Enriching</vt:lpstr>
      <vt:lpstr>(5) Validating </vt:lpstr>
      <vt:lpstr>(6) Publishing </vt:lpstr>
      <vt:lpstr> The Importance Of Data Wrangling</vt:lpstr>
      <vt:lpstr>Libraries that I use for data wrangling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priyanka verma</dc:creator>
  <cp:lastModifiedBy>priyanka verma</cp:lastModifiedBy>
  <cp:revision>7</cp:revision>
  <dcterms:created xsi:type="dcterms:W3CDTF">2024-07-03T08:31:47Z</dcterms:created>
  <dcterms:modified xsi:type="dcterms:W3CDTF">2024-07-14T19:43:34Z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